
<file path=[Content_Types].xml><?xml version="1.0" encoding="utf-8"?>
<Types xmlns="http://schemas.openxmlformats.org/package/2006/content-types">
  <Default ContentType="application/x-fontdata" Extension="fntdata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Open Sans SemiBold"/>
      <p:regular r:id="rId18"/>
      <p:bold r:id="rId19"/>
      <p:italic r:id="rId20"/>
      <p:boldItalic r:id="rId21"/>
    </p:embeddedFont>
    <p:embeddedFont>
      <p:font typeface="Open Sans Light"/>
      <p:regular r:id="rId22"/>
      <p:bold r:id="rId23"/>
      <p:italic r:id="rId24"/>
      <p:boldItalic r:id="rId25"/>
    </p:embeddedFont>
    <p:embeddedFont>
      <p:font typeface="Open Sans"/>
      <p:regular r:id="rId26"/>
      <p:bold r:id="rId27"/>
      <p:italic r:id="rId28"/>
      <p:boldItalic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penSansSemiBold-italic.fntdata"/><Relationship Id="rId22" Type="http://schemas.openxmlformats.org/officeDocument/2006/relationships/font" Target="fonts/OpenSansLight-regular.fntdata"/><Relationship Id="rId21" Type="http://schemas.openxmlformats.org/officeDocument/2006/relationships/font" Target="fonts/OpenSansSemiBold-boldItalic.fntdata"/><Relationship Id="rId24" Type="http://schemas.openxmlformats.org/officeDocument/2006/relationships/font" Target="fonts/OpenSansLight-italic.fntdata"/><Relationship Id="rId23" Type="http://schemas.openxmlformats.org/officeDocument/2006/relationships/font" Target="fonts/OpenSansLight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regular.fntdata"/><Relationship Id="rId25" Type="http://schemas.openxmlformats.org/officeDocument/2006/relationships/font" Target="fonts/OpenSansLight-boldItalic.fntdata"/><Relationship Id="rId28" Type="http://schemas.openxmlformats.org/officeDocument/2006/relationships/font" Target="fonts/OpenSans-italic.fntdata"/><Relationship Id="rId27" Type="http://schemas.openxmlformats.org/officeDocument/2006/relationships/font" Target="fonts/Open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OpenSansSemiBold-bold.fntdata"/><Relationship Id="rId18" Type="http://schemas.openxmlformats.org/officeDocument/2006/relationships/font" Target="fonts/OpenSans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02ca9af69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02ca9af6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702ca9af69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702ca9af6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02ca9af69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02ca9af69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31ef1ac04c829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31ef1ac04c829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02ca9af6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02ca9af6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02ca9af6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02ca9af6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02ca9af69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02ca9af69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702ca9af6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702ca9af6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02ca9af69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02ca9af69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02ca9af6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02ca9af6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02ca9af69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02ca9af69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02ca9af69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02ca9af69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3.png"/><Relationship Id="rId5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0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Relationship Id="rId5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9blxJeQr7KaN-_5IR3POxo_kDo87_MhK/view" TargetMode="External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37551" l="71897" r="16555" t="31665"/>
          <a:stretch/>
        </p:blipFill>
        <p:spPr>
          <a:xfrm>
            <a:off x="8042835" y="75"/>
            <a:ext cx="1101178" cy="165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 rotWithShape="1">
          <a:blip r:embed="rId4">
            <a:alphaModFix/>
          </a:blip>
          <a:srcRect b="37553" l="34253" r="47848" t="31664"/>
          <a:stretch/>
        </p:blipFill>
        <p:spPr>
          <a:xfrm>
            <a:off x="6807700" y="676275"/>
            <a:ext cx="1785974" cy="172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4">
            <a:alphaModFix/>
          </a:blip>
          <a:srcRect b="35635" l="16818" r="65283" t="33582"/>
          <a:stretch/>
        </p:blipFill>
        <p:spPr>
          <a:xfrm>
            <a:off x="7773044" y="1369351"/>
            <a:ext cx="1706818" cy="1651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4">
            <a:alphaModFix/>
          </a:blip>
          <a:srcRect b="35635" l="0" r="82101" t="33582"/>
          <a:stretch/>
        </p:blipFill>
        <p:spPr>
          <a:xfrm>
            <a:off x="7512509" y="2385302"/>
            <a:ext cx="1706818" cy="1651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 rotWithShape="1">
          <a:blip r:embed="rId5">
            <a:alphaModFix/>
          </a:blip>
          <a:srcRect b="34161" l="20127" r="19754" t="34001"/>
          <a:stretch/>
        </p:blipFill>
        <p:spPr>
          <a:xfrm>
            <a:off x="2455100" y="2022050"/>
            <a:ext cx="3207499" cy="95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6">
            <a:alphaModFix/>
          </a:blip>
          <a:srcRect b="0" l="0" r="48333" t="0"/>
          <a:stretch/>
        </p:blipFill>
        <p:spPr>
          <a:xfrm>
            <a:off x="0" y="75"/>
            <a:ext cx="4724397" cy="514342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/>
        </p:nvSpPr>
        <p:spPr>
          <a:xfrm>
            <a:off x="2586050" y="2977575"/>
            <a:ext cx="2661600" cy="13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Luke Gehron (Payette)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Hasan Uretmen </a:t>
            </a:r>
            <a:r>
              <a:rPr lang="en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(Payette)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Justin Miller </a:t>
            </a:r>
            <a:r>
              <a:rPr lang="en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(Payette)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Liz Cooney </a:t>
            </a:r>
            <a:r>
              <a:rPr lang="en" sz="12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(Payette)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Ahmad Tabbakh (Mancini Duffy)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Viveka Devadas (Autodesk)</a:t>
            </a:r>
            <a:endParaRPr sz="1200">
              <a:solidFill>
                <a:srgbClr val="FFFFFF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</p:txBody>
      </p:sp>
      <p:pic>
        <p:nvPicPr>
          <p:cNvPr id="62" name="Google Shape;62;p13"/>
          <p:cNvPicPr preferRelativeResize="0"/>
          <p:nvPr/>
        </p:nvPicPr>
        <p:blipFill rotWithShape="1">
          <a:blip r:embed="rId4">
            <a:alphaModFix/>
          </a:blip>
          <a:srcRect b="37551" l="86331" r="2813" t="31665"/>
          <a:stretch/>
        </p:blipFill>
        <p:spPr>
          <a:xfrm>
            <a:off x="8108893" y="3492368"/>
            <a:ext cx="1035101" cy="16511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3"/>
          <p:cNvPicPr preferRelativeResize="0"/>
          <p:nvPr/>
        </p:nvPicPr>
        <p:blipFill rotWithShape="1">
          <a:blip r:embed="rId4">
            <a:alphaModFix/>
          </a:blip>
          <a:srcRect b="37551" l="53882" r="30874" t="31665"/>
          <a:stretch/>
        </p:blipFill>
        <p:spPr>
          <a:xfrm>
            <a:off x="6972300" y="3143317"/>
            <a:ext cx="1453555" cy="1651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2"/>
          <p:cNvSpPr txBox="1"/>
          <p:nvPr/>
        </p:nvSpPr>
        <p:spPr>
          <a:xfrm>
            <a:off x="1077450" y="614950"/>
            <a:ext cx="6989100" cy="3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6062B"/>
                </a:solidFill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What we have developed are the</a:t>
            </a:r>
            <a:r>
              <a:rPr lang="en">
                <a:solidFill>
                  <a:srgbClr val="DFA817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 ‘bones’ for more layers to be added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  In future development we’d like to:</a:t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6062B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Continue to </a:t>
            </a:r>
            <a:r>
              <a:rPr lang="en">
                <a:solidFill>
                  <a:srgbClr val="DFA817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refine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the tool and overall user experience</a:t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6062B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Incorporate </a:t>
            </a:r>
            <a:r>
              <a:rPr lang="en">
                <a:solidFill>
                  <a:srgbClr val="DFA817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Power BI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into the VR user-interface to have a </a:t>
            </a:r>
            <a:r>
              <a:rPr lang="en">
                <a:solidFill>
                  <a:srgbClr val="DFA817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live dashboard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that can also be printed at various moments in the exploration to have as a </a:t>
            </a:r>
            <a:r>
              <a:rPr lang="en">
                <a:solidFill>
                  <a:srgbClr val="DFA817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record 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for design discussion.</a:t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6062B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Develop a </a:t>
            </a:r>
            <a:r>
              <a:rPr lang="en">
                <a:solidFill>
                  <a:srgbClr val="DFA817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multi-user experience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within the VR tool, with </a:t>
            </a:r>
            <a:r>
              <a:rPr lang="en">
                <a:solidFill>
                  <a:srgbClr val="DFA817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hand-tracking 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enabled to allow for more convenient movement and access of buttons in the virtual space</a:t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6062B"/>
              </a:buClr>
              <a:buSzPts val="1400"/>
              <a:buFont typeface="Open Sans Light"/>
              <a:buChar char="●"/>
            </a:pP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Expand the glare tool to register </a:t>
            </a:r>
            <a:r>
              <a:rPr lang="en">
                <a:solidFill>
                  <a:srgbClr val="DFA817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interior lighting glare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 along with the solar glare</a:t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6451603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6942925" y="3092288"/>
            <a:ext cx="1914600" cy="5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Thank You!</a:t>
            </a:r>
            <a:endParaRPr b="1"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62250" y="1504912"/>
            <a:ext cx="1875925" cy="70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4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4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4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b="0" l="0" r="0" t="17776"/>
          <a:stretch/>
        </p:blipFill>
        <p:spPr>
          <a:xfrm>
            <a:off x="0" y="914400"/>
            <a:ext cx="9144000" cy="4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b="0" l="28124" r="0" t="0"/>
          <a:stretch/>
        </p:blipFill>
        <p:spPr>
          <a:xfrm>
            <a:off x="2571750" y="75"/>
            <a:ext cx="6572250" cy="5143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614250" y="1977025"/>
            <a:ext cx="7915500" cy="339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6062B"/>
                </a:solidFill>
                <a:latin typeface="Open Sans"/>
                <a:ea typeface="Open Sans"/>
                <a:cs typeface="Open Sans"/>
                <a:sym typeface="Open Sans"/>
              </a:rPr>
              <a:t>Solar Glare</a:t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“Glare is a phenomenon caused by extremely bright light sources or by strong brightness contrasts in the visual field”</a:t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-Philips Lighting</a:t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6" name="Google Shape;7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 rotWithShape="1">
          <a:blip r:embed="rId4">
            <a:alphaModFix/>
          </a:blip>
          <a:srcRect b="0" l="26454" r="0" t="0"/>
          <a:stretch/>
        </p:blipFill>
        <p:spPr>
          <a:xfrm>
            <a:off x="2419150" y="0"/>
            <a:ext cx="672485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 rotWithShape="1">
          <a:blip r:embed="rId5">
            <a:alphaModFix/>
          </a:blip>
          <a:srcRect b="0" l="27023" r="0" t="0"/>
          <a:stretch/>
        </p:blipFill>
        <p:spPr>
          <a:xfrm>
            <a:off x="2471250" y="0"/>
            <a:ext cx="667274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2" presetSubtype="2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22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2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" y="330825"/>
            <a:ext cx="714375" cy="2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6946" y="1073742"/>
            <a:ext cx="3402179" cy="37897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6"/>
          <p:cNvGrpSpPr/>
          <p:nvPr/>
        </p:nvGrpSpPr>
        <p:grpSpPr>
          <a:xfrm>
            <a:off x="1523629" y="1069566"/>
            <a:ext cx="2891161" cy="3709297"/>
            <a:chOff x="571500" y="-161925"/>
            <a:chExt cx="4000500" cy="5133975"/>
          </a:xfrm>
        </p:grpSpPr>
        <p:pic>
          <p:nvPicPr>
            <p:cNvPr id="86" name="Google Shape;86;p16"/>
            <p:cNvPicPr preferRelativeResize="0"/>
            <p:nvPr/>
          </p:nvPicPr>
          <p:blipFill rotWithShape="1">
            <a:blip r:embed="rId5">
              <a:alphaModFix/>
            </a:blip>
            <a:srcRect b="0" l="6251" r="49997" t="26084"/>
            <a:stretch/>
          </p:blipFill>
          <p:spPr>
            <a:xfrm>
              <a:off x="571500" y="-161925"/>
              <a:ext cx="4000500" cy="25638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" name="Google Shape;87;p16"/>
            <p:cNvPicPr preferRelativeResize="0"/>
            <p:nvPr/>
          </p:nvPicPr>
          <p:blipFill rotWithShape="1">
            <a:blip r:embed="rId5">
              <a:alphaModFix/>
            </a:blip>
            <a:srcRect b="0" l="49170" r="7078" t="26084"/>
            <a:stretch/>
          </p:blipFill>
          <p:spPr>
            <a:xfrm>
              <a:off x="677375" y="2543175"/>
              <a:ext cx="3789850" cy="24288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8" name="Google Shape;88;p16"/>
          <p:cNvSpPr txBox="1"/>
          <p:nvPr/>
        </p:nvSpPr>
        <p:spPr>
          <a:xfrm>
            <a:off x="1738025" y="245105"/>
            <a:ext cx="23991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6062B"/>
                </a:solidFill>
                <a:latin typeface="Open Sans"/>
                <a:ea typeface="Open Sans"/>
                <a:cs typeface="Open Sans"/>
                <a:sym typeface="Open Sans"/>
              </a:rPr>
              <a:t>GLAZING AND WINTER COMFORT TOOL</a:t>
            </a:r>
            <a:endParaRPr b="1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5475063" y="245105"/>
            <a:ext cx="2399100" cy="67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6062B"/>
                </a:solidFill>
                <a:latin typeface="Open Sans"/>
                <a:ea typeface="Open Sans"/>
                <a:cs typeface="Open Sans"/>
                <a:sym typeface="Open Sans"/>
              </a:rPr>
              <a:t>SOLAR</a:t>
            </a:r>
            <a:endParaRPr b="1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6062B"/>
                </a:solidFill>
                <a:latin typeface="Open Sans"/>
                <a:ea typeface="Open Sans"/>
                <a:cs typeface="Open Sans"/>
                <a:sym typeface="Open Sans"/>
              </a:rPr>
              <a:t> COMFORT TOOL</a:t>
            </a:r>
            <a:endParaRPr b="1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6"/>
          <p:cNvSpPr/>
          <p:nvPr/>
        </p:nvSpPr>
        <p:spPr>
          <a:xfrm rot="5400000">
            <a:off x="2906838" y="-288900"/>
            <a:ext cx="162000" cy="25860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DFA8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rot="5400000">
            <a:off x="6593625" y="-579450"/>
            <a:ext cx="162000" cy="3167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DFA81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/>
          <p:nvPr/>
        </p:nvSpPr>
        <p:spPr>
          <a:xfrm>
            <a:off x="0" y="0"/>
            <a:ext cx="9144000" cy="5158800"/>
          </a:xfrm>
          <a:prstGeom prst="rect">
            <a:avLst/>
          </a:prstGeom>
          <a:solidFill>
            <a:srgbClr val="06062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-2550" y="-5650"/>
            <a:ext cx="9144000" cy="5158850"/>
            <a:chOff x="-2550" y="-5650"/>
            <a:chExt cx="9144000" cy="5158850"/>
          </a:xfrm>
        </p:grpSpPr>
        <p:grpSp>
          <p:nvGrpSpPr>
            <p:cNvPr id="98" name="Google Shape;98;p17"/>
            <p:cNvGrpSpPr/>
            <p:nvPr/>
          </p:nvGrpSpPr>
          <p:grpSpPr>
            <a:xfrm>
              <a:off x="-2550" y="-5650"/>
              <a:ext cx="9144000" cy="5158850"/>
              <a:chOff x="-2550" y="-5650"/>
              <a:chExt cx="9144000" cy="5158850"/>
            </a:xfrm>
          </p:grpSpPr>
          <p:grpSp>
            <p:nvGrpSpPr>
              <p:cNvPr id="99" name="Google Shape;99;p17"/>
              <p:cNvGrpSpPr/>
              <p:nvPr/>
            </p:nvGrpSpPr>
            <p:grpSpPr>
              <a:xfrm>
                <a:off x="-2550" y="-5650"/>
                <a:ext cx="9144000" cy="5158850"/>
                <a:chOff x="-2550" y="-5650"/>
                <a:chExt cx="9144000" cy="5158850"/>
              </a:xfrm>
            </p:grpSpPr>
            <p:sp>
              <p:nvSpPr>
                <p:cNvPr id="100" name="Google Shape;100;p17"/>
                <p:cNvSpPr/>
                <p:nvPr/>
              </p:nvSpPr>
              <p:spPr>
                <a:xfrm>
                  <a:off x="0" y="-5650"/>
                  <a:ext cx="2400300" cy="3329700"/>
                </a:xfrm>
                <a:prstGeom prst="rect">
                  <a:avLst/>
                </a:prstGeom>
                <a:solidFill>
                  <a:srgbClr val="06062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" name="Google Shape;101;p17"/>
                <p:cNvSpPr/>
                <p:nvPr/>
              </p:nvSpPr>
              <p:spPr>
                <a:xfrm>
                  <a:off x="-2550" y="3391000"/>
                  <a:ext cx="2400300" cy="1762200"/>
                </a:xfrm>
                <a:prstGeom prst="rect">
                  <a:avLst/>
                </a:prstGeom>
                <a:solidFill>
                  <a:srgbClr val="06062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2" name="Google Shape;102;p17"/>
                <p:cNvSpPr/>
                <p:nvPr/>
              </p:nvSpPr>
              <p:spPr>
                <a:xfrm>
                  <a:off x="2447925" y="0"/>
                  <a:ext cx="2505000" cy="5153100"/>
                </a:xfrm>
                <a:prstGeom prst="rect">
                  <a:avLst/>
                </a:prstGeom>
                <a:solidFill>
                  <a:srgbClr val="06062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3" name="Google Shape;103;p17"/>
                <p:cNvSpPr/>
                <p:nvPr/>
              </p:nvSpPr>
              <p:spPr>
                <a:xfrm>
                  <a:off x="5000550" y="0"/>
                  <a:ext cx="4140900" cy="2511900"/>
                </a:xfrm>
                <a:prstGeom prst="rect">
                  <a:avLst/>
                </a:prstGeom>
                <a:solidFill>
                  <a:srgbClr val="06062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4" name="Google Shape;104;p17"/>
                <p:cNvSpPr/>
                <p:nvPr/>
              </p:nvSpPr>
              <p:spPr>
                <a:xfrm>
                  <a:off x="5000550" y="2571750"/>
                  <a:ext cx="1344000" cy="2571600"/>
                </a:xfrm>
                <a:prstGeom prst="rect">
                  <a:avLst/>
                </a:prstGeom>
                <a:solidFill>
                  <a:srgbClr val="06062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" name="Google Shape;105;p17"/>
                <p:cNvSpPr/>
                <p:nvPr/>
              </p:nvSpPr>
              <p:spPr>
                <a:xfrm>
                  <a:off x="6401538" y="2571750"/>
                  <a:ext cx="2733900" cy="2571600"/>
                </a:xfrm>
                <a:prstGeom prst="rect">
                  <a:avLst/>
                </a:prstGeom>
                <a:solidFill>
                  <a:srgbClr val="06062B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6" name="Google Shape;106;p17"/>
              <p:cNvSpPr txBox="1"/>
              <p:nvPr/>
            </p:nvSpPr>
            <p:spPr>
              <a:xfrm>
                <a:off x="525600" y="1230650"/>
                <a:ext cx="1344000" cy="8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What’s the </a:t>
                </a:r>
                <a:r>
                  <a:rPr lang="en">
                    <a:solidFill>
                      <a:srgbClr val="DFA81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skills set 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of the group?</a:t>
                </a:r>
                <a:endPara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7" name="Google Shape;107;p17"/>
              <p:cNvSpPr txBox="1"/>
              <p:nvPr/>
            </p:nvSpPr>
            <p:spPr>
              <a:xfrm>
                <a:off x="5205296" y="3240425"/>
                <a:ext cx="943800" cy="857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What do people want to</a:t>
                </a:r>
                <a:r>
                  <a:rPr lang="en">
                    <a:solidFill>
                      <a:srgbClr val="DFA81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learn?</a:t>
                </a:r>
                <a:endPara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8" name="Google Shape;108;p17"/>
              <p:cNvSpPr txBox="1"/>
              <p:nvPr/>
            </p:nvSpPr>
            <p:spPr>
              <a:xfrm>
                <a:off x="3229750" y="1924950"/>
                <a:ext cx="943800" cy="1293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How do we </a:t>
                </a:r>
                <a:r>
                  <a:rPr lang="en">
                    <a:solidFill>
                      <a:srgbClr val="DFA81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explain 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our concept?</a:t>
                </a:r>
                <a:endPara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09" name="Google Shape;109;p17"/>
              <p:cNvSpPr txBox="1"/>
              <p:nvPr/>
            </p:nvSpPr>
            <p:spPr>
              <a:xfrm>
                <a:off x="725700" y="3748235"/>
                <a:ext cx="943800" cy="10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What should this </a:t>
                </a:r>
                <a:r>
                  <a:rPr lang="en">
                    <a:solidFill>
                      <a:srgbClr val="DFA81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tool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do?</a:t>
                </a:r>
                <a:endPara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0" name="Google Shape;110;p17"/>
              <p:cNvSpPr txBox="1"/>
              <p:nvPr/>
            </p:nvSpPr>
            <p:spPr>
              <a:xfrm>
                <a:off x="6198600" y="741800"/>
                <a:ext cx="1744800" cy="102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What can we </a:t>
                </a:r>
                <a:r>
                  <a:rPr lang="en">
                    <a:solidFill>
                      <a:srgbClr val="DFA81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achieve</a:t>
                </a:r>
                <a:r>
                  <a:rPr lang="en">
                    <a:solidFill>
                      <a:srgbClr val="DFA81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</a:t>
                </a: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in the time we have?</a:t>
                </a:r>
                <a:endParaRPr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  <p:sp>
            <p:nvSpPr>
              <p:cNvPr id="111" name="Google Shape;111;p17"/>
              <p:cNvSpPr txBox="1"/>
              <p:nvPr/>
            </p:nvSpPr>
            <p:spPr>
              <a:xfrm>
                <a:off x="6896100" y="3569925"/>
                <a:ext cx="1744800" cy="72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Who’s doing what</a:t>
                </a:r>
                <a:r>
                  <a:rPr lang="en">
                    <a:solidFill>
                      <a:srgbClr val="DFA817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task?</a:t>
                </a:r>
                <a:endParaRPr>
                  <a:solidFill>
                    <a:srgbClr val="DFA817"/>
                  </a:solidFill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112" name="Google Shape;112;p17"/>
            <p:cNvSpPr/>
            <p:nvPr/>
          </p:nvSpPr>
          <p:spPr>
            <a:xfrm>
              <a:off x="581025" y="1200150"/>
              <a:ext cx="1238400" cy="895200"/>
            </a:xfrm>
            <a:prstGeom prst="rect">
              <a:avLst/>
            </a:prstGeom>
            <a:noFill/>
            <a:ln cap="flat" cmpd="sng" w="9525">
              <a:solidFill>
                <a:srgbClr val="DFA8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7"/>
            <p:cNvSpPr/>
            <p:nvPr/>
          </p:nvSpPr>
          <p:spPr>
            <a:xfrm>
              <a:off x="581025" y="3733800"/>
              <a:ext cx="1238400" cy="1133400"/>
            </a:xfrm>
            <a:prstGeom prst="rect">
              <a:avLst/>
            </a:prstGeom>
            <a:noFill/>
            <a:ln cap="flat" cmpd="sng" w="9525">
              <a:solidFill>
                <a:srgbClr val="DFA8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7"/>
            <p:cNvSpPr/>
            <p:nvPr/>
          </p:nvSpPr>
          <p:spPr>
            <a:xfrm>
              <a:off x="3081200" y="1847850"/>
              <a:ext cx="1238400" cy="1482000"/>
            </a:xfrm>
            <a:prstGeom prst="rect">
              <a:avLst/>
            </a:prstGeom>
            <a:noFill/>
            <a:ln cap="flat" cmpd="sng" w="9525">
              <a:solidFill>
                <a:srgbClr val="DFA8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7"/>
            <p:cNvSpPr/>
            <p:nvPr/>
          </p:nvSpPr>
          <p:spPr>
            <a:xfrm>
              <a:off x="6265625" y="628650"/>
              <a:ext cx="1615800" cy="1047600"/>
            </a:xfrm>
            <a:prstGeom prst="rect">
              <a:avLst/>
            </a:prstGeom>
            <a:noFill/>
            <a:ln cap="flat" cmpd="sng" w="9525">
              <a:solidFill>
                <a:srgbClr val="DFA8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7"/>
            <p:cNvSpPr/>
            <p:nvPr/>
          </p:nvSpPr>
          <p:spPr>
            <a:xfrm>
              <a:off x="5179775" y="3228975"/>
              <a:ext cx="993000" cy="1047600"/>
            </a:xfrm>
            <a:prstGeom prst="rect">
              <a:avLst/>
            </a:prstGeom>
            <a:noFill/>
            <a:ln cap="flat" cmpd="sng" w="9525">
              <a:solidFill>
                <a:srgbClr val="DFA8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>
              <a:off x="6888425" y="3381375"/>
              <a:ext cx="1769700" cy="1047600"/>
            </a:xfrm>
            <a:prstGeom prst="rect">
              <a:avLst/>
            </a:prstGeom>
            <a:noFill/>
            <a:ln cap="flat" cmpd="sng" w="9525">
              <a:solidFill>
                <a:srgbClr val="DFA817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8" name="Google Shape;118;p17"/>
          <p:cNvPicPr preferRelativeResize="0"/>
          <p:nvPr/>
        </p:nvPicPr>
        <p:blipFill rotWithShape="1">
          <a:blip r:embed="rId3">
            <a:alphaModFix/>
          </a:blip>
          <a:srcRect b="0" l="3533" r="16331" t="0"/>
          <a:stretch/>
        </p:blipFill>
        <p:spPr>
          <a:xfrm>
            <a:off x="5003025" y="0"/>
            <a:ext cx="4140965" cy="2511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4">
            <a:alphaModFix/>
          </a:blip>
          <a:srcRect b="27441" l="10712" r="51792" t="0"/>
          <a:stretch/>
        </p:blipFill>
        <p:spPr>
          <a:xfrm>
            <a:off x="6409962" y="2571749"/>
            <a:ext cx="2734039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 rotWithShape="1">
          <a:blip r:embed="rId4">
            <a:alphaModFix/>
          </a:blip>
          <a:srcRect b="18842" l="46876" r="20240" t="31440"/>
          <a:stretch/>
        </p:blipFill>
        <p:spPr>
          <a:xfrm>
            <a:off x="0" y="3381375"/>
            <a:ext cx="2397750" cy="1762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 rotWithShape="1">
          <a:blip r:embed="rId5">
            <a:alphaModFix/>
          </a:blip>
          <a:srcRect b="9939" l="51226" r="17847" t="1713"/>
          <a:stretch/>
        </p:blipFill>
        <p:spPr>
          <a:xfrm>
            <a:off x="0" y="0"/>
            <a:ext cx="2397750" cy="332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1123874" y="1324051"/>
            <a:ext cx="5153027" cy="250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 rotWithShape="1">
          <a:blip r:embed="rId5">
            <a:alphaModFix/>
          </a:blip>
          <a:srcRect b="26043" l="13245" r="72072" t="16159"/>
          <a:stretch/>
        </p:blipFill>
        <p:spPr>
          <a:xfrm>
            <a:off x="5003025" y="2571750"/>
            <a:ext cx="134392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0074" y="310000"/>
            <a:ext cx="8043851" cy="4522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5">
            <a:alphaModFix/>
          </a:blip>
          <a:srcRect b="0" l="0" r="0" t="6173"/>
          <a:stretch/>
        </p:blipFill>
        <p:spPr>
          <a:xfrm>
            <a:off x="550086" y="590454"/>
            <a:ext cx="8043827" cy="4243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6">
            <a:alphaModFix/>
          </a:blip>
          <a:srcRect b="0" l="0" r="0" t="5168"/>
          <a:stretch/>
        </p:blipFill>
        <p:spPr>
          <a:xfrm>
            <a:off x="550086" y="544802"/>
            <a:ext cx="8043827" cy="428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 rotWithShape="1">
          <a:blip r:embed="rId7">
            <a:alphaModFix/>
          </a:blip>
          <a:srcRect b="0" l="0" r="0" t="5168"/>
          <a:stretch/>
        </p:blipFill>
        <p:spPr>
          <a:xfrm>
            <a:off x="550086" y="544802"/>
            <a:ext cx="8043827" cy="428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b="34710" l="14964" r="61140" t="36296"/>
          <a:stretch/>
        </p:blipFill>
        <p:spPr>
          <a:xfrm>
            <a:off x="1109547" y="904725"/>
            <a:ext cx="2186098" cy="14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9"/>
          <p:cNvPicPr preferRelativeResize="0"/>
          <p:nvPr/>
        </p:nvPicPr>
        <p:blipFill rotWithShape="1">
          <a:blip r:embed="rId3">
            <a:alphaModFix/>
          </a:blip>
          <a:srcRect b="34710" l="40680" r="35425" t="36296"/>
          <a:stretch/>
        </p:blipFill>
        <p:spPr>
          <a:xfrm>
            <a:off x="3478947" y="904725"/>
            <a:ext cx="2186098" cy="149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b="34710" l="65042" r="11063" t="36296"/>
          <a:stretch/>
        </p:blipFill>
        <p:spPr>
          <a:xfrm>
            <a:off x="5993522" y="904725"/>
            <a:ext cx="2186098" cy="14912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/>
        </p:nvSpPr>
        <p:spPr>
          <a:xfrm>
            <a:off x="614250" y="2762250"/>
            <a:ext cx="79155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6062B"/>
                </a:solidFill>
                <a:latin typeface="Open Sans"/>
                <a:ea typeface="Open Sans"/>
                <a:cs typeface="Open Sans"/>
                <a:sym typeface="Open Sans"/>
              </a:rPr>
              <a:t>The Purpose of solVR</a:t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We envision three main functions of this VR tool:  To help develop a </a:t>
            </a:r>
            <a:r>
              <a:rPr lang="en">
                <a:solidFill>
                  <a:srgbClr val="06062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general understanding for glare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, to be used as a </a:t>
            </a:r>
            <a:r>
              <a:rPr lang="en">
                <a:solidFill>
                  <a:srgbClr val="06062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tool for design 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exploration, and to be used as a </a:t>
            </a:r>
            <a:r>
              <a:rPr lang="en">
                <a:solidFill>
                  <a:srgbClr val="06062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tool for research</a:t>
            </a:r>
            <a:r>
              <a:rPr lang="en">
                <a:solidFill>
                  <a:srgbClr val="06062B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.</a:t>
            </a:r>
            <a:endParaRPr>
              <a:solidFill>
                <a:srgbClr val="06062B"/>
              </a:solidFill>
              <a:latin typeface="Open Sans Light"/>
              <a:ea typeface="Open Sans Light"/>
              <a:cs typeface="Open Sans Light"/>
              <a:sym typeface="Open San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6062B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6860300" y="4547775"/>
            <a:ext cx="1540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A817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Demo &gt;</a:t>
            </a:r>
            <a:endParaRPr>
              <a:solidFill>
                <a:srgbClr val="DFA817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0" title="Untitled Project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" y="96438"/>
            <a:ext cx="8801100" cy="4950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